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579"/>
  </p:normalViewPr>
  <p:slideViewPr>
    <p:cSldViewPr snapToGrid="0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F80F8-E985-514D-BB43-34DB54F50302}" type="datetimeFigureOut">
              <a:rPr lang="en-US" smtClean="0"/>
              <a:t>2/22/23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F8E9DC-989E-2645-8C82-233322C2CFE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80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Century Schoolbook" panose="02040604050505020304" pitchFamily="18" charset="0"/>
              </a:rPr>
              <a:t>1. The user can teleport within the environment</a:t>
            </a:r>
          </a:p>
          <a:p>
            <a:pPr algn="just"/>
            <a:r>
              <a:rPr lang="en-US" dirty="0">
                <a:latin typeface="Century Schoolbook" panose="02040604050505020304" pitchFamily="18" charset="0"/>
              </a:rPr>
              <a:t>2. Each painting is associated with a </a:t>
            </a:r>
            <a:r>
              <a:rPr lang="en-US" b="1" dirty="0">
                <a:latin typeface="Century Schoolbook" panose="02040604050505020304" pitchFamily="18" charset="0"/>
              </a:rPr>
              <a:t>set of related questions</a:t>
            </a:r>
            <a:r>
              <a:rPr lang="en-US" dirty="0">
                <a:latin typeface="Century Schoolbook" panose="02040604050505020304" pitchFamily="18" charset="0"/>
              </a:rPr>
              <a:t> and is defined by a </a:t>
            </a:r>
            <a:r>
              <a:rPr lang="en-US" b="1" dirty="0">
                <a:latin typeface="Century Schoolbook" panose="02040604050505020304" pitchFamily="18" charset="0"/>
              </a:rPr>
              <a:t>collision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b="1" dirty="0">
                <a:latin typeface="Century Schoolbook" panose="02040604050505020304" pitchFamily="18" charset="0"/>
              </a:rPr>
              <a:t>box</a:t>
            </a:r>
          </a:p>
          <a:p>
            <a:pPr algn="just"/>
            <a:r>
              <a:rPr lang="en-US" dirty="0">
                <a:latin typeface="Century Schoolbook" panose="02040604050505020304" pitchFamily="18" charset="0"/>
              </a:rPr>
              <a:t>3. As soon as the user enters the collision box of a painting a question from the related set is extracted and shown to the user </a:t>
            </a:r>
          </a:p>
          <a:p>
            <a:pPr algn="just"/>
            <a:r>
              <a:rPr lang="en-US" dirty="0">
                <a:latin typeface="Century Schoolbook" panose="02040604050505020304" pitchFamily="18" charset="0"/>
              </a:rPr>
              <a:t>4. The user can answer to the question and the answer is transcribed (speech to text)</a:t>
            </a:r>
          </a:p>
          <a:p>
            <a:pPr algn="just"/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8E9DC-989E-2645-8C82-233322C2CF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68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687E9E-5C8A-11E0-6918-ED67457B1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595816D-C369-121E-9B0F-948DA5DEBE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6C6A6CB-D177-F52A-0C6B-76259A0E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12D38-F56A-A048-AC8E-AB2E970898E7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7FA73A-4D8B-7B55-0A6F-BD9F643F1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E5BCD4-CA01-DA66-1152-DE39D1DCE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4A05A-CA46-0B4D-83AD-D21BC35E426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70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DC55BA-58DC-8AD2-5C65-9B3F77AD2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99C3619-DAA4-F5AE-2CB7-26D6CAAA8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276423-23B0-5A9C-E262-70035B2B3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12D38-F56A-A048-AC8E-AB2E970898E7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DE7638-760F-B5AF-EA3C-E1D64EB4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2EC1DCF-11D9-C46E-60D9-84FECD646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4A05A-CA46-0B4D-83AD-D21BC35E426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40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4A804D6-8214-DAFD-EE6D-6D4E48F0C7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C6AED20-5EE5-8801-0820-B4C5428EC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64EADF-8BC0-5DE2-1D89-B2D3346CA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12D38-F56A-A048-AC8E-AB2E970898E7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51F360-3DF6-E47F-525B-04CF47E5E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8C67B9-4DFD-0760-238B-EF67B002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4A05A-CA46-0B4D-83AD-D21BC35E426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6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193033-54D0-4A54-E23E-FEB60F2DC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FCF180-F952-B86F-C4B4-52586F263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170A579-3FED-E2DB-2202-E811436D0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12D38-F56A-A048-AC8E-AB2E970898E7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B2FF06A-02AB-7A2E-BA73-ED9BF6FCF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22B2F9-CA7A-F235-FA0C-A402AECCB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4A05A-CA46-0B4D-83AD-D21BC35E426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23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AE08B4-5081-D15B-FF49-7B9AC68A5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9321A2-69B5-D261-3E86-6547836E0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29222C-71E2-75E1-F433-4607419BD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12D38-F56A-A048-AC8E-AB2E970898E7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FBCBF5-78D3-C1CF-F732-09BA854A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8C09037-8BE5-355D-AF1A-929697790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4A05A-CA46-0B4D-83AD-D21BC35E426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65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2064A2-0C87-5E6E-1CE9-267C92F79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89332A-1BF1-4166-ACDE-771549DD75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FE52247-83AE-4C87-891D-C560DE35F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02DBA9E-72F1-EE77-1465-394EC49FD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12D38-F56A-A048-AC8E-AB2E970898E7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42271BD-6548-25DC-6B0D-294FBD252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9CAF331-AE29-A606-8677-DBFAE80FE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4A05A-CA46-0B4D-83AD-D21BC35E426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55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26EFB5-E251-326C-1DDF-A81BAF9BC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34E981-AB03-EFBE-0CB2-8261254DB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B74FCB7-BB89-FE59-34B6-DC7190C7D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694ACFE-D299-D1A9-502F-CBC7CCE3EC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62101C7-5395-C210-1D11-7215D5EC7A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74F85D6-09C1-4B79-53A5-A9BE2550D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12D38-F56A-A048-AC8E-AB2E970898E7}" type="datetimeFigureOut">
              <a:rPr lang="en-US" smtClean="0"/>
              <a:t>2/22/23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6E8AB68-ABF9-74DD-95FF-522477D3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E9ECDE8-E53A-D2A6-28EE-070D8939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4A05A-CA46-0B4D-83AD-D21BC35E426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57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B9C668-FB54-49DE-D740-E97E62AD3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23614BD-5CB6-2D89-BD44-9F86253F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12D38-F56A-A048-AC8E-AB2E970898E7}" type="datetimeFigureOut">
              <a:rPr lang="en-US" smtClean="0"/>
              <a:t>2/22/23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5DBE639-610A-F9F7-0870-CD567E824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F00F4D1-1F2F-9A8E-FCB7-BA891975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4A05A-CA46-0B4D-83AD-D21BC35E426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06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154407C-7D89-A357-BB4E-2F4583F53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12D38-F56A-A048-AC8E-AB2E970898E7}" type="datetimeFigureOut">
              <a:rPr lang="en-US" smtClean="0"/>
              <a:t>2/22/23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A6FB853-CA41-B8C3-B11D-A9AF609E7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9CBB21-E644-5D7D-E332-330E9135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4A05A-CA46-0B4D-83AD-D21BC35E426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70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277FD1-BB4E-F169-7607-8EBC3ACB1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7E6218-AFDC-AE0E-7A3D-28FD67B5E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0375B45-E167-3F0E-6361-1CDFDF8117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3018C2-B9E5-14A5-B4A8-BE0A409B7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12D38-F56A-A048-AC8E-AB2E970898E7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17FAB51-41BC-6D7C-83D1-4DEB21340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6FD1C16-220C-A299-C689-7ABB6DA1C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4A05A-CA46-0B4D-83AD-D21BC35E426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42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D99992-810F-4D52-5FFC-5C39E73C7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5F9A8DA-6A19-89B9-5F33-816C304B2B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98183A3-BE5A-C14B-324F-9E5C987797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DCA0209-7D73-8831-834E-A0FB69064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12D38-F56A-A048-AC8E-AB2E970898E7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B525128-AEF5-7FB8-ABAF-23724238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5220F07-58B8-FC19-EE08-99CC0FB2A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4A05A-CA46-0B4D-83AD-D21BC35E426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43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1489B2D-7697-4367-C1E1-670B272D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C92C579-B951-826E-0D3A-56CD373E0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7811DE7-8D5D-4AE4-EE8C-94D6580CFF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12D38-F56A-A048-AC8E-AB2E970898E7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1D44499-C315-16A3-1F27-673689CB6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754F81-F2D8-4879-BCC6-17537366E6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4A05A-CA46-0B4D-83AD-D21BC35E426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2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mailto:manuele.veggi@studio.unibo.i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vive.com/e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it-it/azure/cognitive-services/speech-service/speech-sdk" TargetMode="External"/><Relationship Id="rId2" Type="http://schemas.openxmlformats.org/officeDocument/2006/relationships/hyperlink" Target="https://cjames1.medium.com/how-to-add-google-speech-to-text-in-unity-2019-61c4920c414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n-us/windows/mixed-reality/develop/unity/voice-input-in-unity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hamburger-kunsthalle.de/see-hear-play-kandinsk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mw17.mwconf.org/paper/a-case-study-on-using-voice-technology-to-assist-the-museum-visitor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l.acm.org/doi/10.1145/3123266.3127916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9311F8-41C7-3E16-4ED0-D76EF1D31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006" y="403760"/>
            <a:ext cx="9144000" cy="2387600"/>
          </a:xfrm>
        </p:spPr>
        <p:txBody>
          <a:bodyPr anchor="t"/>
          <a:lstStyle/>
          <a:p>
            <a:pPr algn="l"/>
            <a:r>
              <a:rPr lang="en-US" b="1" dirty="0" err="1">
                <a:latin typeface="Century Schoolbook" panose="02040604050505020304" pitchFamily="18" charset="0"/>
              </a:rPr>
              <a:t>ProvokArt</a:t>
            </a:r>
            <a:endParaRPr lang="en-US" b="1" dirty="0">
              <a:latin typeface="Century Schoolbook" panose="02040604050505020304" pitchFamily="18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3207FCF-7EE5-2830-7FBE-66CCCF543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006" y="1321975"/>
            <a:ext cx="5767882" cy="1655762"/>
          </a:xfrm>
        </p:spPr>
        <p:txBody>
          <a:bodyPr/>
          <a:lstStyle/>
          <a:p>
            <a:pPr algn="just"/>
            <a:r>
              <a:rPr lang="en-US" dirty="0">
                <a:latin typeface="Century Schoolbook" panose="02040604050505020304" pitchFamily="18" charset="0"/>
              </a:rPr>
              <a:t>Speech-based interaction in a VR art gallery for HTC </a:t>
            </a:r>
            <a:r>
              <a:rPr lang="en-US" dirty="0" err="1">
                <a:latin typeface="Century Schoolbook" panose="02040604050505020304" pitchFamily="18" charset="0"/>
              </a:rPr>
              <a:t>Vive</a:t>
            </a:r>
            <a:r>
              <a:rPr lang="en-US" dirty="0">
                <a:latin typeface="Century Schoolbook" panose="02040604050505020304" pitchFamily="18" charset="0"/>
              </a:rPr>
              <a:t> 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8D71CD9A-142C-7EE9-F1CB-306FE9715721}"/>
              </a:ext>
            </a:extLst>
          </p:cNvPr>
          <p:cNvSpPr txBox="1">
            <a:spLocks/>
          </p:cNvSpPr>
          <p:nvPr/>
        </p:nvSpPr>
        <p:spPr>
          <a:xfrm>
            <a:off x="831706" y="5536024"/>
            <a:ext cx="5126182" cy="132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500" dirty="0" err="1">
                <a:latin typeface="Century Schoolbook" panose="02040604050505020304" pitchFamily="18" charset="0"/>
              </a:rPr>
              <a:t>Manuele</a:t>
            </a:r>
            <a:r>
              <a:rPr lang="en-US" sz="1500" dirty="0">
                <a:latin typeface="Century Schoolbook" panose="02040604050505020304" pitchFamily="18" charset="0"/>
              </a:rPr>
              <a:t> </a:t>
            </a:r>
            <a:r>
              <a:rPr lang="en-US" sz="1500" dirty="0" err="1">
                <a:latin typeface="Century Schoolbook" panose="02040604050505020304" pitchFamily="18" charset="0"/>
              </a:rPr>
              <a:t>Veggi</a:t>
            </a:r>
            <a:r>
              <a:rPr lang="en-US" sz="1500" dirty="0">
                <a:latin typeface="Century Schoolbook" panose="02040604050505020304" pitchFamily="18" charset="0"/>
              </a:rPr>
              <a:t>, </a:t>
            </a:r>
            <a:r>
              <a:rPr lang="en-US" sz="1500" dirty="0">
                <a:latin typeface="Century Schoolbook" panose="02040604050505020304" pitchFamily="18" charset="0"/>
                <a:hlinkClick r:id="rId2"/>
              </a:rPr>
              <a:t>manuele.veggi@studio.unibo.it</a:t>
            </a:r>
            <a:endParaRPr lang="en-US" sz="1500" dirty="0">
              <a:latin typeface="Century Schoolbook" panose="02040604050505020304" pitchFamily="18" charset="0"/>
            </a:endParaRPr>
          </a:p>
          <a:p>
            <a:pPr algn="r"/>
            <a:r>
              <a:rPr lang="en-US" sz="1500" dirty="0">
                <a:latin typeface="Century Schoolbook" panose="02040604050505020304" pitchFamily="18" charset="0"/>
              </a:rPr>
              <a:t>“</a:t>
            </a:r>
            <a:r>
              <a:rPr lang="en-US" sz="1500" dirty="0" err="1">
                <a:latin typeface="Century Schoolbook" panose="02040604050505020304" pitchFamily="18" charset="0"/>
              </a:rPr>
              <a:t>Laboratorio</a:t>
            </a:r>
            <a:r>
              <a:rPr lang="en-US" sz="1500" dirty="0">
                <a:latin typeface="Century Schoolbook" panose="02040604050505020304" pitchFamily="18" charset="0"/>
              </a:rPr>
              <a:t> di VR &amp; AR”, Prof. Gustavo </a:t>
            </a:r>
            <a:r>
              <a:rPr lang="en-US" sz="1500" dirty="0" err="1">
                <a:latin typeface="Century Schoolbook" panose="02040604050505020304" pitchFamily="18" charset="0"/>
              </a:rPr>
              <a:t>Marfia</a:t>
            </a:r>
            <a:endParaRPr lang="en-US" sz="1500" dirty="0">
              <a:latin typeface="Century Schoolbook" panose="02040604050505020304" pitchFamily="18" charset="0"/>
            </a:endParaRPr>
          </a:p>
          <a:p>
            <a:pPr algn="r"/>
            <a:r>
              <a:rPr lang="en-US" sz="1500" dirty="0">
                <a:latin typeface="Century Schoolbook" panose="02040604050505020304" pitchFamily="18" charset="0"/>
              </a:rPr>
              <a:t>MA “Digital Humanities and Digital Knowledge”</a:t>
            </a:r>
          </a:p>
          <a:p>
            <a:pPr algn="r"/>
            <a:r>
              <a:rPr lang="en-US" sz="1500" dirty="0" err="1">
                <a:latin typeface="Century Schoolbook" panose="02040604050505020304" pitchFamily="18" charset="0"/>
              </a:rPr>
              <a:t>Università</a:t>
            </a:r>
            <a:r>
              <a:rPr lang="en-US" sz="1500" dirty="0">
                <a:latin typeface="Century Schoolbook" panose="02040604050505020304" pitchFamily="18" charset="0"/>
              </a:rPr>
              <a:t> di Bologna, </a:t>
            </a:r>
            <a:r>
              <a:rPr lang="en-US" sz="1500" dirty="0" err="1">
                <a:latin typeface="Century Schoolbook" panose="02040604050505020304" pitchFamily="18" charset="0"/>
              </a:rPr>
              <a:t>a.a.</a:t>
            </a:r>
            <a:r>
              <a:rPr lang="en-US" sz="1500" dirty="0">
                <a:latin typeface="Century Schoolbook" panose="02040604050505020304" pitchFamily="18" charset="0"/>
              </a:rPr>
              <a:t> 2022/2023</a:t>
            </a:r>
          </a:p>
        </p:txBody>
      </p:sp>
      <p:pic>
        <p:nvPicPr>
          <p:cNvPr id="1026" name="Picture 2" descr="Riproduzioni D'arte | the entrance dell imperatore carlo v in anversa nel  1520, 1878 di Hans Makart (1840-1884, Austria) | WahooArt.com">
            <a:extLst>
              <a:ext uri="{FF2B5EF4-FFF2-40B4-BE49-F238E27FC236}">
                <a16:creationId xmlns:a16="http://schemas.microsoft.com/office/drawing/2014/main" id="{53789E26-A2B3-8476-2FB7-6DBD99DA5C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1" t="8080" r="22536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360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BD91A4-7DBE-227B-BBCE-9932E584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500" b="1" dirty="0">
                <a:latin typeface="Century Schoolbook" panose="02040604050505020304" pitchFamily="18" charset="0"/>
              </a:rPr>
              <a:t>The context. </a:t>
            </a:r>
            <a:r>
              <a:rPr lang="en-US" sz="3500" dirty="0" err="1">
                <a:latin typeface="Century Schoolbook" panose="02040604050505020304" pitchFamily="18" charset="0"/>
              </a:rPr>
              <a:t>MakArt</a:t>
            </a:r>
            <a:r>
              <a:rPr lang="en-US" sz="3500" dirty="0">
                <a:latin typeface="Century Schoolbook" panose="02040604050505020304" pitchFamily="18" charset="0"/>
              </a:rPr>
              <a:t> Project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C91C5E-F03F-B2DB-11AE-1314D8CB6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" y="1325563"/>
            <a:ext cx="6419851" cy="4351338"/>
          </a:xfrm>
        </p:spPr>
        <p:txBody>
          <a:bodyPr/>
          <a:lstStyle/>
          <a:p>
            <a:pPr algn="just"/>
            <a:r>
              <a:rPr lang="en-US" dirty="0">
                <a:latin typeface="Century Schoolbook" panose="02040604050505020304" pitchFamily="18" charset="0"/>
              </a:rPr>
              <a:t>Translation of the </a:t>
            </a:r>
            <a:r>
              <a:rPr lang="en-US" b="1" dirty="0" err="1">
                <a:latin typeface="Century Schoolbook" panose="02040604050505020304" pitchFamily="18" charset="0"/>
              </a:rPr>
              <a:t>MakartNow</a:t>
            </a:r>
            <a:r>
              <a:rPr lang="en-US" b="1" dirty="0">
                <a:latin typeface="Century Schoolbook" panose="02040604050505020304" pitchFamily="18" charset="0"/>
              </a:rPr>
              <a:t> project </a:t>
            </a:r>
            <a:r>
              <a:rPr lang="en-US" dirty="0">
                <a:latin typeface="Century Schoolbook" panose="02040604050505020304" pitchFamily="18" charset="0"/>
              </a:rPr>
              <a:t>(Hamburger </a:t>
            </a:r>
            <a:r>
              <a:rPr lang="en-US" dirty="0" err="1">
                <a:latin typeface="Century Schoolbook" panose="02040604050505020304" pitchFamily="18" charset="0"/>
              </a:rPr>
              <a:t>Kunsthalle</a:t>
            </a:r>
            <a:r>
              <a:rPr lang="en-US" dirty="0">
                <a:latin typeface="Century Schoolbook" panose="02040604050505020304" pitchFamily="18" charset="0"/>
              </a:rPr>
              <a:t>) into an immersive virtual environment</a:t>
            </a:r>
          </a:p>
          <a:p>
            <a:pPr algn="just"/>
            <a:r>
              <a:rPr lang="en-US" dirty="0">
                <a:latin typeface="Century Schoolbook" panose="02040604050505020304" pitchFamily="18" charset="0"/>
              </a:rPr>
              <a:t>Each painting is commented by a set of </a:t>
            </a:r>
            <a:r>
              <a:rPr lang="en-US" b="1" dirty="0">
                <a:latin typeface="Century Schoolbook" panose="02040604050505020304" pitchFamily="18" charset="0"/>
              </a:rPr>
              <a:t>“provocative” questions</a:t>
            </a:r>
          </a:p>
          <a:p>
            <a:pPr algn="just"/>
            <a:r>
              <a:rPr lang="en-US" dirty="0">
                <a:latin typeface="Century Schoolbook" panose="02040604050505020304" pitchFamily="18" charset="0"/>
              </a:rPr>
              <a:t>Cognitive goal: </a:t>
            </a:r>
            <a:r>
              <a:rPr lang="en-US" b="1" dirty="0">
                <a:latin typeface="Century Schoolbook" panose="02040604050505020304" pitchFamily="18" charset="0"/>
              </a:rPr>
              <a:t>stimulate the visitor </a:t>
            </a:r>
            <a:r>
              <a:rPr lang="en-US" dirty="0">
                <a:latin typeface="Century Schoolbook" panose="02040604050505020304" pitchFamily="18" charset="0"/>
              </a:rPr>
              <a:t>and catalyze </a:t>
            </a:r>
            <a:r>
              <a:rPr lang="en-US" b="1" dirty="0">
                <a:latin typeface="Century Schoolbook" panose="02040604050505020304" pitchFamily="18" charset="0"/>
              </a:rPr>
              <a:t>personal reflection</a:t>
            </a:r>
            <a:r>
              <a:rPr lang="en-US" dirty="0">
                <a:latin typeface="Century Schoolbook" panose="02040604050505020304" pitchFamily="18" charset="0"/>
              </a:rPr>
              <a:t> on crucial themes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C7DBC8-586E-3D40-FC46-F03A48A22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9"/>
          <a:stretch/>
        </p:blipFill>
        <p:spPr>
          <a:xfrm>
            <a:off x="6972300" y="0"/>
            <a:ext cx="5306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92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Riproduzioni D'arte | the entrance dell imperatore carlo v in anversa nel  1520, 1878 di Hans Makart (1840-1884, Austria) | WahooArt.com">
            <a:extLst>
              <a:ext uri="{FF2B5EF4-FFF2-40B4-BE49-F238E27FC236}">
                <a16:creationId xmlns:a16="http://schemas.microsoft.com/office/drawing/2014/main" id="{B2A671E9-05D1-4889-6345-D6C7B0C23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" t="-169" r="2352" b="59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10612DA-E160-80A7-4333-61BA0F62A53B}"/>
              </a:ext>
            </a:extLst>
          </p:cNvPr>
          <p:cNvSpPr txBox="1"/>
          <p:nvPr/>
        </p:nvSpPr>
        <p:spPr>
          <a:xfrm>
            <a:off x="5426867" y="6405264"/>
            <a:ext cx="665083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it-IT" sz="1800" dirty="0">
                <a:effectLst/>
                <a:latin typeface="Century Schoolbook" panose="02040604050505020304" pitchFamily="18" charset="0"/>
              </a:rPr>
              <a:t>Hans </a:t>
            </a:r>
            <a:r>
              <a:rPr lang="it-IT" sz="1800" dirty="0" err="1">
                <a:effectLst/>
                <a:latin typeface="Century Schoolbook" panose="02040604050505020304" pitchFamily="18" charset="0"/>
              </a:rPr>
              <a:t>Makart</a:t>
            </a:r>
            <a:r>
              <a:rPr lang="it-IT" sz="1800" dirty="0">
                <a:effectLst/>
                <a:latin typeface="Century Schoolbook" panose="02040604050505020304" pitchFamily="18" charset="0"/>
              </a:rPr>
              <a:t>, The Entry Of Charles V </a:t>
            </a:r>
            <a:r>
              <a:rPr lang="it-IT" sz="1800" dirty="0" err="1">
                <a:effectLst/>
                <a:latin typeface="Century Schoolbook" panose="02040604050505020304" pitchFamily="18" charset="0"/>
              </a:rPr>
              <a:t>Into</a:t>
            </a:r>
            <a:r>
              <a:rPr lang="it-IT" sz="1800" dirty="0">
                <a:effectLst/>
                <a:latin typeface="Century Schoolbook" panose="02040604050505020304" pitchFamily="18" charset="0"/>
              </a:rPr>
              <a:t> Antwerp, 1878 </a:t>
            </a:r>
            <a:endParaRPr lang="it-IT" dirty="0">
              <a:latin typeface="Century Schoolbook" panose="02040604050505020304" pitchFamily="18" charset="0"/>
            </a:endParaRPr>
          </a:p>
        </p:txBody>
      </p:sp>
      <p:sp>
        <p:nvSpPr>
          <p:cNvPr id="11" name="Fumetto 3 10">
            <a:extLst>
              <a:ext uri="{FF2B5EF4-FFF2-40B4-BE49-F238E27FC236}">
                <a16:creationId xmlns:a16="http://schemas.microsoft.com/office/drawing/2014/main" id="{577D9831-9A2C-E9E5-1DF6-85B44DF0A0FC}"/>
              </a:ext>
            </a:extLst>
          </p:cNvPr>
          <p:cNvSpPr/>
          <p:nvPr/>
        </p:nvSpPr>
        <p:spPr>
          <a:xfrm>
            <a:off x="1038226" y="4271961"/>
            <a:ext cx="3390899" cy="1371601"/>
          </a:xfrm>
          <a:prstGeom prst="wedgeEllipseCallout">
            <a:avLst>
              <a:gd name="adj1" fmla="val 45494"/>
              <a:gd name="adj2" fmla="val -85795"/>
            </a:avLst>
          </a:prstGeom>
          <a:solidFill>
            <a:schemeClr val="bg1"/>
          </a:solidFill>
          <a:ln w="28575">
            <a:solidFill>
              <a:srgbClr val="FF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Do </a:t>
            </a:r>
            <a:r>
              <a:rPr lang="it-IT" sz="1600" dirty="0" err="1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you</a:t>
            </a:r>
            <a:r>
              <a:rPr lang="it-IT" sz="1600" dirty="0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find</a:t>
            </a:r>
            <a:r>
              <a:rPr lang="it-IT" sz="1600" dirty="0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 the painting </a:t>
            </a:r>
            <a:r>
              <a:rPr lang="it-IT" sz="1600" b="1" dirty="0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provocative</a:t>
            </a:r>
            <a:r>
              <a:rPr lang="it-IT" sz="1600" dirty="0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? Do </a:t>
            </a:r>
            <a:r>
              <a:rPr lang="it-IT" sz="1600" dirty="0" err="1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you</a:t>
            </a:r>
            <a:r>
              <a:rPr lang="it-IT" sz="1600" dirty="0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think</a:t>
            </a:r>
            <a:r>
              <a:rPr lang="it-IT" sz="1600" dirty="0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it’s</a:t>
            </a:r>
            <a:r>
              <a:rPr lang="it-IT" sz="1600" dirty="0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it-IT" sz="1600" b="1" dirty="0" err="1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sexist</a:t>
            </a:r>
            <a:r>
              <a:rPr lang="it-IT" sz="1600" dirty="0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?</a:t>
            </a:r>
            <a:endParaRPr lang="en-US" sz="16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2" name="Fumetto 3 11">
            <a:extLst>
              <a:ext uri="{FF2B5EF4-FFF2-40B4-BE49-F238E27FC236}">
                <a16:creationId xmlns:a16="http://schemas.microsoft.com/office/drawing/2014/main" id="{0F15822A-7BA7-2409-FAED-42814ED1BFB1}"/>
              </a:ext>
            </a:extLst>
          </p:cNvPr>
          <p:cNvSpPr/>
          <p:nvPr/>
        </p:nvSpPr>
        <p:spPr>
          <a:xfrm>
            <a:off x="7178276" y="1515159"/>
            <a:ext cx="2919413" cy="1687473"/>
          </a:xfrm>
          <a:prstGeom prst="wedgeEllipseCallout">
            <a:avLst>
              <a:gd name="adj1" fmla="val 56113"/>
              <a:gd name="adj2" fmla="val 58315"/>
            </a:avLst>
          </a:prstGeom>
          <a:solidFill>
            <a:schemeClr val="bg1"/>
          </a:solidFill>
          <a:ln w="28575">
            <a:solidFill>
              <a:srgbClr val="FF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 err="1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Facts</a:t>
            </a:r>
            <a:r>
              <a:rPr lang="it-IT" sz="1600" b="0" dirty="0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 – are </a:t>
            </a:r>
            <a:r>
              <a:rPr lang="it-IT" sz="1600" b="0" dirty="0" err="1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they</a:t>
            </a:r>
            <a:r>
              <a:rPr lang="it-IT" sz="1600" b="0" dirty="0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 </a:t>
            </a:r>
          </a:p>
          <a:p>
            <a:pPr algn="ctr"/>
            <a:r>
              <a:rPr lang="it-IT" sz="1600" b="0" dirty="0" err="1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as</a:t>
            </a:r>
            <a:r>
              <a:rPr lang="it-IT" sz="1600" b="0" dirty="0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it-IT" sz="1600" b="0" dirty="0" err="1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important</a:t>
            </a:r>
            <a:r>
              <a:rPr lang="it-IT" sz="1600" b="0" dirty="0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it-IT" sz="1600" b="0" dirty="0" err="1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as</a:t>
            </a:r>
            <a:r>
              <a:rPr lang="it-IT" sz="1600" b="0" dirty="0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it-IT" sz="1600" b="1" dirty="0" err="1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imagination</a:t>
            </a:r>
            <a:r>
              <a:rPr lang="it-IT" sz="1600" b="0" dirty="0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? </a:t>
            </a:r>
            <a:endParaRPr lang="it-IT" sz="16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3" name="Fumetto 3 12">
            <a:extLst>
              <a:ext uri="{FF2B5EF4-FFF2-40B4-BE49-F238E27FC236}">
                <a16:creationId xmlns:a16="http://schemas.microsoft.com/office/drawing/2014/main" id="{3765BF13-0D32-B13B-86B4-CE249D3BB68C}"/>
              </a:ext>
            </a:extLst>
          </p:cNvPr>
          <p:cNvSpPr/>
          <p:nvPr/>
        </p:nvSpPr>
        <p:spPr>
          <a:xfrm>
            <a:off x="3081338" y="83404"/>
            <a:ext cx="3128962" cy="1687472"/>
          </a:xfrm>
          <a:prstGeom prst="wedgeEllipseCallout">
            <a:avLst>
              <a:gd name="adj1" fmla="val -70799"/>
              <a:gd name="adj2" fmla="val 59506"/>
            </a:avLst>
          </a:prstGeom>
          <a:solidFill>
            <a:schemeClr val="bg1"/>
          </a:solidFill>
          <a:ln w="28575">
            <a:solidFill>
              <a:srgbClr val="FF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How do </a:t>
            </a:r>
            <a:r>
              <a:rPr lang="it-IT" sz="1600" dirty="0" err="1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you</a:t>
            </a:r>
            <a:r>
              <a:rPr lang="it-IT" sz="1600" dirty="0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see</a:t>
            </a:r>
            <a:r>
              <a:rPr lang="it-IT" sz="1600" dirty="0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it-IT" sz="1600" b="1" dirty="0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power</a:t>
            </a:r>
            <a:r>
              <a:rPr lang="it-IT" sz="1600" dirty="0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depicted</a:t>
            </a:r>
            <a:r>
              <a:rPr lang="it-IT" sz="1600" dirty="0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here</a:t>
            </a:r>
            <a:r>
              <a:rPr lang="it-IT" sz="1600" dirty="0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t>?</a:t>
            </a:r>
            <a:endParaRPr lang="en-US" sz="16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87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24FCAE7-1DA0-6CCD-9003-B956C17B6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825" y="1868488"/>
            <a:ext cx="6677025" cy="4351338"/>
          </a:xfrm>
        </p:spPr>
        <p:txBody>
          <a:bodyPr/>
          <a:lstStyle/>
          <a:p>
            <a:pPr algn="just"/>
            <a:r>
              <a:rPr lang="en-US" dirty="0">
                <a:latin typeface="Century Schoolbook" panose="02040604050505020304" pitchFamily="18" charset="0"/>
              </a:rPr>
              <a:t>3D gallery based on the room of the </a:t>
            </a:r>
            <a:r>
              <a:rPr lang="en-US" dirty="0" err="1">
                <a:latin typeface="Century Schoolbook" panose="02040604050505020304" pitchFamily="18" charset="0"/>
              </a:rPr>
              <a:t>Kunsthalle</a:t>
            </a:r>
            <a:endParaRPr lang="en-US" dirty="0">
              <a:latin typeface="Century Schoolbook" panose="02040604050505020304" pitchFamily="18" charset="0"/>
            </a:endParaRPr>
          </a:p>
          <a:p>
            <a:pPr algn="just"/>
            <a:r>
              <a:rPr lang="en-US" dirty="0">
                <a:latin typeface="Century Schoolbook" panose="02040604050505020304" pitchFamily="18" charset="0"/>
              </a:rPr>
              <a:t>Exploration of the environment through </a:t>
            </a:r>
            <a:r>
              <a:rPr lang="en-US" b="1" dirty="0">
                <a:latin typeface="Century Schoolbook" panose="02040604050505020304" pitchFamily="18" charset="0"/>
              </a:rPr>
              <a:t>HTC </a:t>
            </a:r>
            <a:r>
              <a:rPr lang="en-US" b="1" dirty="0" err="1">
                <a:latin typeface="Century Schoolbook" panose="02040604050505020304" pitchFamily="18" charset="0"/>
              </a:rPr>
              <a:t>Vive</a:t>
            </a:r>
            <a:endParaRPr lang="en-US" b="1" dirty="0">
              <a:latin typeface="Century Schoolbook" panose="02040604050505020304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6D10DA9D-4515-6C6C-AC08-461D5FCD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148432"/>
            <a:ext cx="7353300" cy="1325563"/>
          </a:xfrm>
        </p:spPr>
        <p:txBody>
          <a:bodyPr>
            <a:normAutofit/>
          </a:bodyPr>
          <a:lstStyle/>
          <a:p>
            <a:r>
              <a:rPr lang="en-US" sz="3500" b="1" dirty="0">
                <a:latin typeface="Century Schoolbook" panose="02040604050505020304" pitchFamily="18" charset="0"/>
              </a:rPr>
              <a:t>The environment and the </a:t>
            </a:r>
            <a:br>
              <a:rPr lang="en-US" sz="3500" b="1" dirty="0">
                <a:latin typeface="Century Schoolbook" panose="02040604050505020304" pitchFamily="18" charset="0"/>
              </a:rPr>
            </a:br>
            <a:r>
              <a:rPr lang="en-US" sz="3500" b="1" dirty="0">
                <a:latin typeface="Century Schoolbook" panose="02040604050505020304" pitchFamily="18" charset="0"/>
              </a:rPr>
              <a:t>hardware.</a:t>
            </a:r>
            <a:endParaRPr lang="en-US" sz="3500" dirty="0">
              <a:latin typeface="Century Schoolbook" panose="02040604050505020304" pitchFamily="18" charset="0"/>
            </a:endParaRPr>
          </a:p>
        </p:txBody>
      </p:sp>
      <p:pic>
        <p:nvPicPr>
          <p:cNvPr id="3074" name="Picture 2">
            <a:hlinkClick r:id="rId2"/>
            <a:extLst>
              <a:ext uri="{FF2B5EF4-FFF2-40B4-BE49-F238E27FC236}">
                <a16:creationId xmlns:a16="http://schemas.microsoft.com/office/drawing/2014/main" id="{C0767377-FCA9-E93A-6E19-96F6E801F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4044157"/>
            <a:ext cx="6096000" cy="246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6E0E639-EB26-43D5-B1E8-BDEA6138A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025" y="0"/>
            <a:ext cx="5219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3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8ADCECF2-7EC9-9F42-2C6B-D57289410749}"/>
              </a:ext>
            </a:extLst>
          </p:cNvPr>
          <p:cNvSpPr txBox="1">
            <a:spLocks/>
          </p:cNvSpPr>
          <p:nvPr/>
        </p:nvSpPr>
        <p:spPr>
          <a:xfrm>
            <a:off x="252248" y="15591"/>
            <a:ext cx="100060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latin typeface="Century Schoolbook" panose="02040604050505020304" pitchFamily="18" charset="0"/>
              </a:rPr>
              <a:t>Modelling the interaction</a:t>
            </a:r>
            <a:endParaRPr lang="en-US" sz="3500" dirty="0">
              <a:latin typeface="Century Schoolbook" panose="02040604050505020304" pitchFamily="18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5F673EC-C54D-E359-8669-6AC6E30FE4FD}"/>
              </a:ext>
            </a:extLst>
          </p:cNvPr>
          <p:cNvSpPr/>
          <p:nvPr/>
        </p:nvSpPr>
        <p:spPr>
          <a:xfrm>
            <a:off x="5954251" y="2348636"/>
            <a:ext cx="1928813" cy="8135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Schoolbook" panose="02040604050505020304" pitchFamily="18" charset="0"/>
              </a:rPr>
              <a:t>Collision box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FF2021A-1AAA-6A27-D723-D06344D558C3}"/>
              </a:ext>
            </a:extLst>
          </p:cNvPr>
          <p:cNvSpPr/>
          <p:nvPr/>
        </p:nvSpPr>
        <p:spPr>
          <a:xfrm>
            <a:off x="8907001" y="2348636"/>
            <a:ext cx="1928813" cy="8135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Schoolbook" panose="02040604050505020304" pitchFamily="18" charset="0"/>
              </a:rPr>
              <a:t>Set of questions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AEF7E76-6903-5397-B6E1-663ED9FCD9D8}"/>
              </a:ext>
            </a:extLst>
          </p:cNvPr>
          <p:cNvSpPr/>
          <p:nvPr/>
        </p:nvSpPr>
        <p:spPr>
          <a:xfrm>
            <a:off x="6918904" y="811142"/>
            <a:ext cx="2952503" cy="8135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Schoolbook" panose="02040604050505020304" pitchFamily="18" charset="0"/>
              </a:rPr>
              <a:t>Painting </a:t>
            </a:r>
          </a:p>
          <a:p>
            <a:pPr algn="ctr"/>
            <a:r>
              <a:rPr lang="en-US" sz="1500" dirty="0">
                <a:latin typeface="Century Schoolbook" panose="02040604050505020304" pitchFamily="18" charset="0"/>
              </a:rPr>
              <a:t>(or area of the room)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2DBCF22-878F-0A97-4351-E20D816C20B7}"/>
              </a:ext>
            </a:extLst>
          </p:cNvPr>
          <p:cNvSpPr/>
          <p:nvPr/>
        </p:nvSpPr>
        <p:spPr>
          <a:xfrm>
            <a:off x="205913" y="2348636"/>
            <a:ext cx="1928813" cy="8135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Schoolbook" panose="02040604050505020304" pitchFamily="18" charset="0"/>
              </a:rPr>
              <a:t>User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499963B-6FB0-3A72-C9D3-FB93C47F4A19}"/>
              </a:ext>
            </a:extLst>
          </p:cNvPr>
          <p:cNvCxnSpPr>
            <a:stCxn id="11" idx="3"/>
            <a:endCxn id="7" idx="1"/>
          </p:cNvCxnSpPr>
          <p:nvPr/>
        </p:nvCxnSpPr>
        <p:spPr>
          <a:xfrm>
            <a:off x="2134726" y="2755433"/>
            <a:ext cx="38195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1DE87A0A-3223-D991-F8D0-1EA34CE3EDF8}"/>
              </a:ext>
            </a:extLst>
          </p:cNvPr>
          <p:cNvSpPr/>
          <p:nvPr/>
        </p:nvSpPr>
        <p:spPr>
          <a:xfrm>
            <a:off x="5954250" y="3992016"/>
            <a:ext cx="1928813" cy="8135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Schoolbook" panose="02040604050505020304" pitchFamily="18" charset="0"/>
              </a:rPr>
              <a:t>Question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08F58059-83DB-6350-6922-4E970D88A46B}"/>
              </a:ext>
            </a:extLst>
          </p:cNvPr>
          <p:cNvCxnSpPr>
            <a:stCxn id="7" idx="2"/>
            <a:endCxn id="14" idx="0"/>
          </p:cNvCxnSpPr>
          <p:nvPr/>
        </p:nvCxnSpPr>
        <p:spPr>
          <a:xfrm flipH="1">
            <a:off x="6918657" y="3162229"/>
            <a:ext cx="1" cy="8297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855B0A9-45B0-B6FA-066F-14A77165A262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6918658" y="1624735"/>
            <a:ext cx="1476498" cy="72390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B37A817D-9DD3-9FA1-6065-A237F871FF33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8395156" y="1624735"/>
            <a:ext cx="1476252" cy="72390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4 22">
            <a:extLst>
              <a:ext uri="{FF2B5EF4-FFF2-40B4-BE49-F238E27FC236}">
                <a16:creationId xmlns:a16="http://schemas.microsoft.com/office/drawing/2014/main" id="{B65E87FB-136E-CAE9-794B-3009DF366428}"/>
              </a:ext>
            </a:extLst>
          </p:cNvPr>
          <p:cNvCxnSpPr>
            <a:stCxn id="8" idx="2"/>
            <a:endCxn id="14" idx="3"/>
          </p:cNvCxnSpPr>
          <p:nvPr/>
        </p:nvCxnSpPr>
        <p:spPr>
          <a:xfrm rot="5400000">
            <a:off x="8258944" y="2786349"/>
            <a:ext cx="1236584" cy="1988345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5D9616C-DD12-09EB-EE04-8DC5A983E3B8}"/>
              </a:ext>
            </a:extLst>
          </p:cNvPr>
          <p:cNvSpPr txBox="1"/>
          <p:nvPr/>
        </p:nvSpPr>
        <p:spPr>
          <a:xfrm>
            <a:off x="3158663" y="2570778"/>
            <a:ext cx="1690643" cy="3693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 Schoolbook" panose="02040604050505020304" pitchFamily="18" charset="0"/>
              </a:rPr>
              <a:t>can enter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12C4B44-2D08-DCB5-E5BD-9BC224F76F71}"/>
              </a:ext>
            </a:extLst>
          </p:cNvPr>
          <p:cNvSpPr txBox="1"/>
          <p:nvPr/>
        </p:nvSpPr>
        <p:spPr>
          <a:xfrm>
            <a:off x="5744125" y="3371421"/>
            <a:ext cx="23490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 Schoolbook" panose="02040604050505020304" pitchFamily="18" charset="0"/>
              </a:rPr>
              <a:t>Random selection of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EE7C2B5B-F9E1-B236-EF20-96DBB4F00D42}"/>
              </a:ext>
            </a:extLst>
          </p:cNvPr>
          <p:cNvSpPr/>
          <p:nvPr/>
        </p:nvSpPr>
        <p:spPr>
          <a:xfrm>
            <a:off x="3158663" y="5405657"/>
            <a:ext cx="1928813" cy="8135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Schoolbook" panose="02040604050505020304" pitchFamily="18" charset="0"/>
              </a:rPr>
              <a:t>Speech-based interaction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AB5366D-17D8-BA9E-678D-2A968376297A}"/>
              </a:ext>
            </a:extLst>
          </p:cNvPr>
          <p:cNvSpPr/>
          <p:nvPr/>
        </p:nvSpPr>
        <p:spPr>
          <a:xfrm>
            <a:off x="7204469" y="5405657"/>
            <a:ext cx="1928813" cy="8135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Schoolbook" panose="02040604050505020304" pitchFamily="18" charset="0"/>
              </a:rPr>
              <a:t>Speech-to-Text</a:t>
            </a:r>
          </a:p>
        </p:txBody>
      </p:sp>
      <p:cxnSp>
        <p:nvCxnSpPr>
          <p:cNvPr id="33" name="Connettore 4 32">
            <a:extLst>
              <a:ext uri="{FF2B5EF4-FFF2-40B4-BE49-F238E27FC236}">
                <a16:creationId xmlns:a16="http://schemas.microsoft.com/office/drawing/2014/main" id="{88DCEA7E-D086-CF63-E4D9-F6D695A03002}"/>
              </a:ext>
            </a:extLst>
          </p:cNvPr>
          <p:cNvCxnSpPr>
            <a:cxnSpLocks/>
            <a:stCxn id="14" idx="1"/>
            <a:endCxn id="26" idx="0"/>
          </p:cNvCxnSpPr>
          <p:nvPr/>
        </p:nvCxnSpPr>
        <p:spPr>
          <a:xfrm rot="10800000" flipV="1">
            <a:off x="4123070" y="4398813"/>
            <a:ext cx="1831180" cy="100684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4 34">
            <a:extLst>
              <a:ext uri="{FF2B5EF4-FFF2-40B4-BE49-F238E27FC236}">
                <a16:creationId xmlns:a16="http://schemas.microsoft.com/office/drawing/2014/main" id="{47E3A5B8-1EF5-C8CE-1EC6-5E46A824B9F4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 rot="16200000" flipH="1">
            <a:off x="1524981" y="2807568"/>
            <a:ext cx="2243428" cy="2952750"/>
          </a:xfrm>
          <a:prstGeom prst="bentConnector3">
            <a:avLst>
              <a:gd name="adj1" fmla="val 550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AFDF3D8-012B-E357-4C3A-B661F8514EBE}"/>
              </a:ext>
            </a:extLst>
          </p:cNvPr>
          <p:cNvSpPr txBox="1"/>
          <p:nvPr/>
        </p:nvSpPr>
        <p:spPr>
          <a:xfrm>
            <a:off x="3119227" y="4717569"/>
            <a:ext cx="19980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 Schoolbook" panose="02040604050505020304" pitchFamily="18" charset="0"/>
              </a:rPr>
              <a:t>answer through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71E05D1B-30F1-3672-962B-E0BCE151FE2D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5087476" y="5812454"/>
            <a:ext cx="21169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43665BC-FED7-B3FE-10E5-4924949CA458}"/>
              </a:ext>
            </a:extLst>
          </p:cNvPr>
          <p:cNvSpPr txBox="1"/>
          <p:nvPr/>
        </p:nvSpPr>
        <p:spPr>
          <a:xfrm>
            <a:off x="5239878" y="5627788"/>
            <a:ext cx="17218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 Schoolbook" panose="02040604050505020304" pitchFamily="18" charset="0"/>
              </a:rPr>
              <a:t>transcription</a:t>
            </a:r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37B9B113-5C47-37FB-FFC5-85E9D1D30F85}"/>
              </a:ext>
            </a:extLst>
          </p:cNvPr>
          <p:cNvSpPr/>
          <p:nvPr/>
        </p:nvSpPr>
        <p:spPr>
          <a:xfrm>
            <a:off x="6889659" y="6010992"/>
            <a:ext cx="552450" cy="551076"/>
          </a:xfrm>
          <a:prstGeom prst="ellipse">
            <a:avLst/>
          </a:prstGeom>
          <a:solidFill>
            <a:srgbClr val="FF9B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entury Schoolbook" panose="02040604050505020304" pitchFamily="18" charset="0"/>
              </a:rPr>
              <a:t>1</a:t>
            </a:r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ABDDDA12-680E-9E80-5E7B-AF6938B2C259}"/>
              </a:ext>
            </a:extLst>
          </p:cNvPr>
          <p:cNvSpPr/>
          <p:nvPr/>
        </p:nvSpPr>
        <p:spPr>
          <a:xfrm>
            <a:off x="10022000" y="3992016"/>
            <a:ext cx="1928813" cy="813593"/>
          </a:xfrm>
          <a:prstGeom prst="rect">
            <a:avLst/>
          </a:prstGeom>
          <a:ln>
            <a:prstDash val="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Schoolbook" panose="02040604050505020304" pitchFamily="18" charset="0"/>
              </a:rPr>
              <a:t>Storage</a:t>
            </a:r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F63702C7-788F-79C4-C8F5-E9508AFD0BFD}"/>
              </a:ext>
            </a:extLst>
          </p:cNvPr>
          <p:cNvSpPr/>
          <p:nvPr/>
        </p:nvSpPr>
        <p:spPr>
          <a:xfrm>
            <a:off x="11398363" y="3598225"/>
            <a:ext cx="552450" cy="551076"/>
          </a:xfrm>
          <a:prstGeom prst="ellipse">
            <a:avLst/>
          </a:prstGeom>
          <a:solidFill>
            <a:srgbClr val="FF9B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entury Schoolbook" panose="02040604050505020304" pitchFamily="18" charset="0"/>
              </a:rPr>
              <a:t>2</a:t>
            </a:r>
          </a:p>
        </p:txBody>
      </p:sp>
      <p:cxnSp>
        <p:nvCxnSpPr>
          <p:cNvPr id="57" name="Connettore 7 56">
            <a:extLst>
              <a:ext uri="{FF2B5EF4-FFF2-40B4-BE49-F238E27FC236}">
                <a16:creationId xmlns:a16="http://schemas.microsoft.com/office/drawing/2014/main" id="{1529B2C9-8FDB-49D9-D088-9D19383CBABD}"/>
              </a:ext>
            </a:extLst>
          </p:cNvPr>
          <p:cNvCxnSpPr>
            <a:stCxn id="27" idx="3"/>
            <a:endCxn id="53" idx="2"/>
          </p:cNvCxnSpPr>
          <p:nvPr/>
        </p:nvCxnSpPr>
        <p:spPr>
          <a:xfrm flipV="1">
            <a:off x="9133282" y="4805609"/>
            <a:ext cx="1853125" cy="1006845"/>
          </a:xfrm>
          <a:prstGeom prst="curvedConnector2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48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0C44C092-58C7-4AD8-86FF-A0CDAD3A97D8}"/>
              </a:ext>
            </a:extLst>
          </p:cNvPr>
          <p:cNvSpPr txBox="1">
            <a:spLocks/>
          </p:cNvSpPr>
          <p:nvPr/>
        </p:nvSpPr>
        <p:spPr>
          <a:xfrm>
            <a:off x="369094" y="75869"/>
            <a:ext cx="100060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latin typeface="Century Schoolbook" panose="02040604050505020304" pitchFamily="18" charset="0"/>
              </a:rPr>
              <a:t>Open issues and possible solutions</a:t>
            </a:r>
            <a:endParaRPr lang="en-US" sz="3500" dirty="0">
              <a:latin typeface="Century Schoolbook" panose="02040604050505020304" pitchFamily="18" charset="0"/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349075D5-15EC-E326-FBCC-5E4A90BCC529}"/>
              </a:ext>
            </a:extLst>
          </p:cNvPr>
          <p:cNvSpPr/>
          <p:nvPr/>
        </p:nvSpPr>
        <p:spPr>
          <a:xfrm>
            <a:off x="369094" y="1523181"/>
            <a:ext cx="552450" cy="551076"/>
          </a:xfrm>
          <a:prstGeom prst="ellipse">
            <a:avLst/>
          </a:prstGeom>
          <a:solidFill>
            <a:srgbClr val="FF9B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entury Schoolbook" panose="02040604050505020304" pitchFamily="18" charset="0"/>
              </a:rPr>
              <a:t>1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329D498-7242-4409-64DC-A74126F05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9225" y="4783744"/>
            <a:ext cx="10006012" cy="2074256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Century Schoolbook" panose="02040604050505020304" pitchFamily="18" charset="0"/>
              </a:rPr>
              <a:t>Possibility of creating a </a:t>
            </a:r>
            <a:r>
              <a:rPr lang="en-US" b="1" dirty="0">
                <a:latin typeface="Century Schoolbook" panose="02040604050505020304" pitchFamily="18" charset="0"/>
              </a:rPr>
              <a:t>corpus</a:t>
            </a:r>
            <a:r>
              <a:rPr lang="en-US" dirty="0">
                <a:latin typeface="Century Schoolbook" panose="02040604050505020304" pitchFamily="18" charset="0"/>
              </a:rPr>
              <a:t> collecting all the interactions?</a:t>
            </a:r>
          </a:p>
          <a:p>
            <a:pPr lvl="1" algn="just"/>
            <a:r>
              <a:rPr lang="en-US" dirty="0">
                <a:latin typeface="Century Schoolbook" panose="02040604050505020304" pitchFamily="18" charset="0"/>
              </a:rPr>
              <a:t>Possible advantage: NLP analysis on the corpus</a:t>
            </a:r>
          </a:p>
          <a:p>
            <a:pPr algn="just"/>
            <a:r>
              <a:rPr lang="en-US" dirty="0">
                <a:latin typeface="Century Schoolbook" panose="02040604050505020304" pitchFamily="18" charset="0"/>
              </a:rPr>
              <a:t>…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78CD127-0A62-9122-FF5E-F2D8E797BDEA}"/>
              </a:ext>
            </a:extLst>
          </p:cNvPr>
          <p:cNvSpPr txBox="1">
            <a:spLocks/>
          </p:cNvSpPr>
          <p:nvPr/>
        </p:nvSpPr>
        <p:spPr>
          <a:xfrm>
            <a:off x="1266825" y="1523181"/>
            <a:ext cx="10006012" cy="828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b="1" dirty="0">
                <a:latin typeface="Century Schoolbook" panose="02040604050505020304" pitchFamily="18" charset="0"/>
              </a:rPr>
              <a:t>Speech-to-Text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D990B61E-8800-92E6-7676-479083E18DD5}"/>
              </a:ext>
            </a:extLst>
          </p:cNvPr>
          <p:cNvSpPr/>
          <p:nvPr/>
        </p:nvSpPr>
        <p:spPr>
          <a:xfrm>
            <a:off x="369094" y="3955068"/>
            <a:ext cx="552450" cy="551076"/>
          </a:xfrm>
          <a:prstGeom prst="ellipse">
            <a:avLst/>
          </a:prstGeom>
          <a:solidFill>
            <a:srgbClr val="FF9B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entury Schoolbook" panose="02040604050505020304" pitchFamily="18" charset="0"/>
              </a:rPr>
              <a:t>2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712611D9-B23C-E31C-CB0F-FE09E8A226E6}"/>
              </a:ext>
            </a:extLst>
          </p:cNvPr>
          <p:cNvSpPr txBox="1">
            <a:spLocks/>
          </p:cNvSpPr>
          <p:nvPr/>
        </p:nvSpPr>
        <p:spPr>
          <a:xfrm>
            <a:off x="1419225" y="2074256"/>
            <a:ext cx="10006012" cy="1529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latin typeface="Century Schoolbook" panose="02040604050505020304" pitchFamily="18" charset="0"/>
                <a:hlinkClick r:id="rId2"/>
              </a:rPr>
              <a:t>Google Speech-to-Text</a:t>
            </a:r>
          </a:p>
          <a:p>
            <a:pPr algn="just"/>
            <a:r>
              <a:rPr lang="en-US" dirty="0">
                <a:latin typeface="Century Schoolbook" panose="02040604050505020304" pitchFamily="18" charset="0"/>
                <a:hlinkClick r:id="rId3"/>
              </a:rPr>
              <a:t>Cognitive Speech SDK </a:t>
            </a:r>
            <a:endParaRPr lang="en-US" dirty="0">
              <a:latin typeface="Century Schoolbook" panose="02040604050505020304" pitchFamily="18" charset="0"/>
              <a:hlinkClick r:id="rId4"/>
            </a:endParaRPr>
          </a:p>
          <a:p>
            <a:pPr algn="just"/>
            <a:r>
              <a:rPr lang="en-US" dirty="0">
                <a:latin typeface="Century Schoolbook" panose="02040604050505020304" pitchFamily="18" charset="0"/>
                <a:hlinkClick r:id="rId4"/>
              </a:rPr>
              <a:t>Voice input in Unity</a:t>
            </a:r>
            <a:endParaRPr lang="en-US" b="1" dirty="0">
              <a:latin typeface="Century Schoolbook" panose="02040604050505020304" pitchFamily="18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1B18C00E-0601-1B47-C344-A60B2CE66D65}"/>
              </a:ext>
            </a:extLst>
          </p:cNvPr>
          <p:cNvSpPr txBox="1">
            <a:spLocks/>
          </p:cNvSpPr>
          <p:nvPr/>
        </p:nvSpPr>
        <p:spPr>
          <a:xfrm>
            <a:off x="1266825" y="3955068"/>
            <a:ext cx="10006012" cy="828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b="1" dirty="0">
                <a:latin typeface="Century Schoolbook" panose="02040604050505020304" pitchFamily="18" charset="0"/>
              </a:rPr>
              <a:t>Saving the transcription</a:t>
            </a:r>
          </a:p>
        </p:txBody>
      </p:sp>
    </p:spTree>
    <p:extLst>
      <p:ext uri="{BB962C8B-B14F-4D97-AF65-F5344CB8AC3E}">
        <p14:creationId xmlns:p14="http://schemas.microsoft.com/office/powerpoint/2010/main" val="2564581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90734022-7175-4324-AAE5-FBE7AA7FB315}"/>
              </a:ext>
            </a:extLst>
          </p:cNvPr>
          <p:cNvSpPr txBox="1">
            <a:spLocks/>
          </p:cNvSpPr>
          <p:nvPr/>
        </p:nvSpPr>
        <p:spPr>
          <a:xfrm>
            <a:off x="327530" y="158997"/>
            <a:ext cx="10006012" cy="713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latin typeface="Century Schoolbook" panose="02040604050505020304" pitchFamily="18" charset="0"/>
              </a:rPr>
              <a:t>Related projects</a:t>
            </a:r>
            <a:endParaRPr lang="en-US" sz="3500" dirty="0">
              <a:latin typeface="Century Schoolbook" panose="02040604050505020304" pitchFamily="18" charset="0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3A7639F8-B29F-FF22-7B6F-46C126B65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36" y="872837"/>
            <a:ext cx="5657634" cy="282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FBCE574-B618-60E6-AA48-043E53DCE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94" y="1207468"/>
            <a:ext cx="5159423" cy="195136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b="1" dirty="0">
                <a:latin typeface="Century Schoolbook" panose="02040604050505020304" pitchFamily="18" charset="0"/>
              </a:rPr>
              <a:t>See, Hear, Play Kandinsky! – Hamburger </a:t>
            </a:r>
            <a:r>
              <a:rPr lang="en-US" sz="2000" b="1" dirty="0" err="1">
                <a:latin typeface="Century Schoolbook" panose="02040604050505020304" pitchFamily="18" charset="0"/>
              </a:rPr>
              <a:t>Kunsthalle</a:t>
            </a:r>
            <a:endParaRPr lang="en-US" sz="2000" b="1" dirty="0">
              <a:latin typeface="Century Schoolbook" panose="02040604050505020304" pitchFamily="18" charset="0"/>
            </a:endParaRPr>
          </a:p>
          <a:p>
            <a:pPr lvl="1" algn="just"/>
            <a:r>
              <a:rPr lang="en-US" sz="1600" dirty="0">
                <a:latin typeface="Century Schoolbook" panose="02040604050505020304" pitchFamily="18" charset="0"/>
              </a:rPr>
              <a:t>VR experience through </a:t>
            </a:r>
            <a:r>
              <a:rPr lang="en-US" sz="1600" dirty="0" err="1">
                <a:latin typeface="Century Schoolbook" panose="02040604050505020304" pitchFamily="18" charset="0"/>
              </a:rPr>
              <a:t>HCTVive</a:t>
            </a:r>
            <a:endParaRPr lang="en-US" sz="1600" dirty="0">
              <a:latin typeface="Century Schoolbook" panose="02040604050505020304" pitchFamily="18" charset="0"/>
            </a:endParaRPr>
          </a:p>
          <a:p>
            <a:pPr lvl="1" algn="just"/>
            <a:r>
              <a:rPr lang="en-US" sz="1600" dirty="0">
                <a:latin typeface="Century Schoolbook" panose="02040604050505020304" pitchFamily="18" charset="0"/>
              </a:rPr>
              <a:t>Same institution of </a:t>
            </a:r>
            <a:r>
              <a:rPr lang="en-US" sz="1600" dirty="0" err="1">
                <a:latin typeface="Century Schoolbook" panose="02040604050505020304" pitchFamily="18" charset="0"/>
              </a:rPr>
              <a:t>MakartNow</a:t>
            </a:r>
            <a:r>
              <a:rPr lang="en-US" sz="1600" dirty="0">
                <a:latin typeface="Century Schoolbook" panose="02040604050505020304" pitchFamily="18" charset="0"/>
              </a:rPr>
              <a:t>: Hamburger </a:t>
            </a:r>
            <a:r>
              <a:rPr lang="en-US" sz="1600" dirty="0" err="1">
                <a:latin typeface="Century Schoolbook" panose="02040604050505020304" pitchFamily="18" charset="0"/>
              </a:rPr>
              <a:t>Kunsthalle</a:t>
            </a:r>
            <a:endParaRPr lang="en-US" sz="1600" dirty="0">
              <a:latin typeface="Century Schoolbook" panose="02040604050505020304" pitchFamily="18" charset="0"/>
            </a:endParaRPr>
          </a:p>
          <a:p>
            <a:pPr lvl="1" algn="just"/>
            <a:r>
              <a:rPr lang="en-US" sz="1600" dirty="0">
                <a:latin typeface="Century Schoolbook" panose="02040604050505020304" pitchFamily="18" charset="0"/>
              </a:rPr>
              <a:t>Acoustic interaction with the work of art</a:t>
            </a:r>
          </a:p>
          <a:p>
            <a:pPr algn="just"/>
            <a:endParaRPr lang="en-US" sz="2000" dirty="0">
              <a:latin typeface="Century Schoolbook" panose="02040604050505020304" pitchFamily="18" charset="0"/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DAC275DE-3939-E88A-9210-9320E78FE70C}"/>
              </a:ext>
            </a:extLst>
          </p:cNvPr>
          <p:cNvSpPr txBox="1">
            <a:spLocks/>
          </p:cNvSpPr>
          <p:nvPr/>
        </p:nvSpPr>
        <p:spPr>
          <a:xfrm>
            <a:off x="6206836" y="4033795"/>
            <a:ext cx="5657634" cy="2665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latin typeface="Century Schoolbook" panose="02040604050505020304" pitchFamily="18" charset="0"/>
              </a:rPr>
              <a:t>A case study on using voice technology to assist the museum visitor </a:t>
            </a:r>
            <a:r>
              <a:rPr lang="en-US" sz="2000" dirty="0">
                <a:latin typeface="Century Schoolbook" panose="02040604050505020304" pitchFamily="18" charset="0"/>
              </a:rPr>
              <a:t>(Moore et al 2017)</a:t>
            </a:r>
          </a:p>
          <a:p>
            <a:pPr lvl="1" algn="just"/>
            <a:r>
              <a:rPr lang="en-US" sz="1600" dirty="0">
                <a:latin typeface="Century Schoolbook" panose="02040604050505020304" pitchFamily="18" charset="0"/>
              </a:rPr>
              <a:t>Non-immersive technology</a:t>
            </a:r>
          </a:p>
          <a:p>
            <a:pPr lvl="1" algn="just"/>
            <a:r>
              <a:rPr lang="en-US" sz="1600" dirty="0">
                <a:latin typeface="Century Schoolbook" panose="02040604050505020304" pitchFamily="18" charset="0"/>
              </a:rPr>
              <a:t>Speech-based interaction with the user (Alexa)</a:t>
            </a:r>
          </a:p>
          <a:p>
            <a:pPr algn="just"/>
            <a:endParaRPr lang="en-US" sz="2000" dirty="0">
              <a:latin typeface="Century Schoolbook" panose="02040604050505020304" pitchFamily="18" charset="0"/>
            </a:endParaRPr>
          </a:p>
        </p:txBody>
      </p:sp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1CE4262C-B040-72A6-47BD-70F56CF87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1" b="55960"/>
          <a:stretch/>
        </p:blipFill>
        <p:spPr bwMode="auto">
          <a:xfrm>
            <a:off x="808906" y="3304309"/>
            <a:ext cx="4521630" cy="327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774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hlinkClick r:id="rId2"/>
            <a:extLst>
              <a:ext uri="{FF2B5EF4-FFF2-40B4-BE49-F238E27FC236}">
                <a16:creationId xmlns:a16="http://schemas.microsoft.com/office/drawing/2014/main" id="{9093CAB8-6159-6216-9DD4-F73C9EDB1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172" y="2050473"/>
            <a:ext cx="7807655" cy="4170547"/>
          </a:xfrm>
          <a:prstGeom prst="rect">
            <a:avLst/>
          </a:prstGeo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35C1DAA-2154-250F-FDB3-2135678B7C59}"/>
              </a:ext>
            </a:extLst>
          </p:cNvPr>
          <p:cNvSpPr txBox="1">
            <a:spLocks/>
          </p:cNvSpPr>
          <p:nvPr/>
        </p:nvSpPr>
        <p:spPr>
          <a:xfrm>
            <a:off x="152400" y="99104"/>
            <a:ext cx="12039600" cy="274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b="1" dirty="0">
                <a:latin typeface="Century Schoolbook" panose="02040604050505020304" pitchFamily="18" charset="0"/>
              </a:rPr>
              <a:t>Natural Experiences in Museums through Virtual Reality and Voice Commands </a:t>
            </a:r>
            <a:r>
              <a:rPr lang="en-US" sz="2000" dirty="0">
                <a:latin typeface="Century Schoolbook" panose="02040604050505020304" pitchFamily="18" charset="0"/>
              </a:rPr>
              <a:t>(</a:t>
            </a:r>
            <a:r>
              <a:rPr lang="en-US" sz="2000" dirty="0" err="1">
                <a:latin typeface="Century Schoolbook" panose="02040604050505020304" pitchFamily="18" charset="0"/>
              </a:rPr>
              <a:t>Ferracani</a:t>
            </a:r>
            <a:r>
              <a:rPr lang="en-US" sz="2000" dirty="0">
                <a:latin typeface="Century Schoolbook" panose="02040604050505020304" pitchFamily="18" charset="0"/>
              </a:rPr>
              <a:t> et al 2017)</a:t>
            </a:r>
          </a:p>
          <a:p>
            <a:pPr lvl="1" algn="just"/>
            <a:r>
              <a:rPr lang="en-US" sz="1600" dirty="0">
                <a:latin typeface="Century Schoolbook" panose="02040604050505020304" pitchFamily="18" charset="0"/>
              </a:rPr>
              <a:t>Immersive experience for a museal context (</a:t>
            </a:r>
            <a:r>
              <a:rPr lang="en-US" sz="1600" dirty="0" err="1">
                <a:latin typeface="Century Schoolbook" panose="02040604050505020304" pitchFamily="18" charset="0"/>
              </a:rPr>
              <a:t>OculusRift</a:t>
            </a:r>
            <a:r>
              <a:rPr lang="en-US" sz="1600" dirty="0">
                <a:latin typeface="Century Schoolbook" panose="02040604050505020304" pitchFamily="18" charset="0"/>
              </a:rPr>
              <a:t> for VR)</a:t>
            </a:r>
          </a:p>
          <a:p>
            <a:pPr lvl="1" algn="just"/>
            <a:r>
              <a:rPr lang="en-US" sz="1600" dirty="0">
                <a:latin typeface="Century Schoolbook" panose="02040604050505020304" pitchFamily="18" charset="0"/>
              </a:rPr>
              <a:t>Use of speech to give commands</a:t>
            </a:r>
          </a:p>
          <a:p>
            <a:pPr lvl="1" algn="just"/>
            <a:r>
              <a:rPr lang="en-US" sz="1600" dirty="0">
                <a:latin typeface="Century Schoolbook" panose="02040604050505020304" pitchFamily="18" charset="0"/>
              </a:rPr>
              <a:t>Relies on Microsoft Speech API</a:t>
            </a:r>
          </a:p>
          <a:p>
            <a:pPr algn="just"/>
            <a:endParaRPr lang="en-US" sz="20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56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86EBA2-A882-A29B-714F-CCEBA71F3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94" y="1401432"/>
            <a:ext cx="11453812" cy="4957804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sz="1800" dirty="0">
                <a:latin typeface="Century Schoolbook" panose="02040604050505020304" pitchFamily="18" charset="0"/>
              </a:rPr>
              <a:t>Al-</a:t>
            </a:r>
            <a:r>
              <a:rPr lang="en-US" sz="1800" dirty="0" err="1">
                <a:latin typeface="Century Schoolbook" panose="02040604050505020304" pitchFamily="18" charset="0"/>
              </a:rPr>
              <a:t>Nafjan</a:t>
            </a:r>
            <a:r>
              <a:rPr lang="en-US" sz="1800" dirty="0">
                <a:latin typeface="Century Schoolbook" panose="02040604050505020304" pitchFamily="18" charset="0"/>
              </a:rPr>
              <a:t>, A., Alghamdi, N. &amp;  A. </a:t>
            </a:r>
            <a:r>
              <a:rPr lang="en-US" sz="1800" dirty="0" err="1">
                <a:latin typeface="Century Schoolbook" panose="02040604050505020304" pitchFamily="18" charset="0"/>
              </a:rPr>
              <a:t>Almudhi</a:t>
            </a:r>
            <a:r>
              <a:rPr lang="en-US" sz="1800" dirty="0">
                <a:latin typeface="Century Schoolbook" panose="02040604050505020304" pitchFamily="18" charset="0"/>
              </a:rPr>
              <a:t> (2021). “Virtual Reality Technology and Speech Analysis for People Who Stutter”. </a:t>
            </a:r>
            <a:r>
              <a:rPr lang="en-US" sz="1800" i="1" dirty="0">
                <a:latin typeface="Century Schoolbook" panose="02040604050505020304" pitchFamily="18" charset="0"/>
              </a:rPr>
              <a:t>EMITTER International Journal of Engineering Technology</a:t>
            </a:r>
            <a:r>
              <a:rPr lang="en-US" sz="1800" dirty="0">
                <a:latin typeface="Century Schoolbook" panose="02040604050505020304" pitchFamily="18" charset="0"/>
              </a:rPr>
              <a:t>, 9(2): 326–338. </a:t>
            </a:r>
          </a:p>
          <a:p>
            <a:pPr algn="just"/>
            <a:r>
              <a:rPr lang="en-US" sz="1800" dirty="0">
                <a:latin typeface="Century Schoolbook" panose="02040604050505020304" pitchFamily="18" charset="0"/>
              </a:rPr>
              <a:t>Bowman, D. A., </a:t>
            </a:r>
            <a:r>
              <a:rPr lang="en-US" sz="1800" dirty="0" err="1">
                <a:latin typeface="Century Schoolbook" panose="02040604050505020304" pitchFamily="18" charset="0"/>
              </a:rPr>
              <a:t>Rhoton</a:t>
            </a:r>
            <a:r>
              <a:rPr lang="en-US" sz="1800" dirty="0">
                <a:latin typeface="Century Schoolbook" panose="02040604050505020304" pitchFamily="18" charset="0"/>
              </a:rPr>
              <a:t>, C. J. &amp; M. S. </a:t>
            </a:r>
            <a:r>
              <a:rPr lang="en-US" sz="1800" dirty="0" err="1">
                <a:latin typeface="Century Schoolbook" panose="02040604050505020304" pitchFamily="18" charset="0"/>
              </a:rPr>
              <a:t>Pinho</a:t>
            </a:r>
            <a:r>
              <a:rPr lang="en-US" sz="1800" dirty="0">
                <a:latin typeface="Century Schoolbook" panose="02040604050505020304" pitchFamily="18" charset="0"/>
              </a:rPr>
              <a:t> (2002). “Text input techniques for immersive virtual environments: An empirical comparison”. </a:t>
            </a:r>
            <a:r>
              <a:rPr lang="en-US" sz="1800" i="1" dirty="0">
                <a:latin typeface="Century Schoolbook" panose="02040604050505020304" pitchFamily="18" charset="0"/>
              </a:rPr>
              <a:t>Proceedings of the human factors and ergonomics society annual meeting</a:t>
            </a:r>
            <a:r>
              <a:rPr lang="en-US" sz="1800" dirty="0">
                <a:latin typeface="Century Schoolbook" panose="02040604050505020304" pitchFamily="18" charset="0"/>
              </a:rPr>
              <a:t>, 46 (26): 2154-2158. </a:t>
            </a:r>
          </a:p>
          <a:p>
            <a:pPr algn="just"/>
            <a:r>
              <a:rPr lang="en-US" sz="1800" dirty="0" err="1">
                <a:latin typeface="Century Schoolbook" panose="02040604050505020304" pitchFamily="18" charset="0"/>
              </a:rPr>
              <a:t>Dorozhkin</a:t>
            </a:r>
            <a:r>
              <a:rPr lang="en-US" sz="1800" dirty="0">
                <a:latin typeface="Century Schoolbook" panose="02040604050505020304" pitchFamily="18" charset="0"/>
              </a:rPr>
              <a:t>, D. &amp; V. Judy. (2002). “Implementing Speech Recognition in Virtual Reality”. </a:t>
            </a:r>
            <a:r>
              <a:rPr lang="en-US" sz="1800" i="1" dirty="0">
                <a:latin typeface="Century Schoolbook" panose="02040604050505020304" pitchFamily="18" charset="0"/>
              </a:rPr>
              <a:t>ASME 2002 International Design Engineering Technical Conferences and Computers and Information in Engineering Conference</a:t>
            </a:r>
            <a:r>
              <a:rPr lang="en-US" sz="1800" dirty="0">
                <a:latin typeface="Century Schoolbook" panose="02040604050505020304" pitchFamily="18" charset="0"/>
              </a:rPr>
              <a:t>.</a:t>
            </a:r>
          </a:p>
          <a:p>
            <a:pPr algn="just"/>
            <a:r>
              <a:rPr lang="en-US" sz="1800" b="1" dirty="0" err="1">
                <a:latin typeface="Century Schoolbook" panose="02040604050505020304" pitchFamily="18" charset="0"/>
              </a:rPr>
              <a:t>Ferracani</a:t>
            </a:r>
            <a:r>
              <a:rPr lang="en-US" sz="1800" b="1" dirty="0">
                <a:latin typeface="Century Schoolbook" panose="02040604050505020304" pitchFamily="18" charset="0"/>
              </a:rPr>
              <a:t>, A., Faustino, M., Xavier Giannini, G., </a:t>
            </a:r>
            <a:r>
              <a:rPr lang="en-US" sz="1800" b="1" dirty="0" err="1">
                <a:latin typeface="Century Schoolbook" panose="02040604050505020304" pitchFamily="18" charset="0"/>
              </a:rPr>
              <a:t>Landucci</a:t>
            </a:r>
            <a:r>
              <a:rPr lang="en-US" sz="1800" b="1" dirty="0">
                <a:latin typeface="Century Schoolbook" panose="02040604050505020304" pitchFamily="18" charset="0"/>
              </a:rPr>
              <a:t>, L. &amp; A. Del Bimbo (2017). “Natural Experiences in Museums through Virtual Reality and Voice Commands”. </a:t>
            </a:r>
            <a:r>
              <a:rPr lang="en-US" sz="1800" b="1" i="1" dirty="0">
                <a:latin typeface="Century Schoolbook" panose="02040604050505020304" pitchFamily="18" charset="0"/>
              </a:rPr>
              <a:t>Proceedings of the 25th ACM international conference on Multimedia (MM '17). </a:t>
            </a:r>
          </a:p>
          <a:p>
            <a:pPr algn="just"/>
            <a:r>
              <a:rPr lang="en-US" sz="1800" dirty="0">
                <a:latin typeface="Century Schoolbook" panose="02040604050505020304" pitchFamily="18" charset="0"/>
              </a:rPr>
              <a:t>González, G., Molina, J.P., García, A.S., Martínez, D. &amp; P. González (2009). Evaluation of Text Input Techniques in Immersive Virtual Environments. In: </a:t>
            </a:r>
            <a:r>
              <a:rPr lang="en-US" sz="1800" dirty="0" err="1">
                <a:latin typeface="Century Schoolbook" panose="02040604050505020304" pitchFamily="18" charset="0"/>
              </a:rPr>
              <a:t>Macías</a:t>
            </a:r>
            <a:r>
              <a:rPr lang="en-US" sz="1800" dirty="0">
                <a:latin typeface="Century Schoolbook" panose="02040604050505020304" pitchFamily="18" charset="0"/>
              </a:rPr>
              <a:t>, J., Granollers </a:t>
            </a:r>
            <a:r>
              <a:rPr lang="en-US" sz="1800" dirty="0" err="1">
                <a:latin typeface="Century Schoolbook" panose="02040604050505020304" pitchFamily="18" charset="0"/>
              </a:rPr>
              <a:t>Saltiveri</a:t>
            </a:r>
            <a:r>
              <a:rPr lang="en-US" sz="1800" dirty="0">
                <a:latin typeface="Century Schoolbook" panose="02040604050505020304" pitchFamily="18" charset="0"/>
              </a:rPr>
              <a:t>, A. &amp; P. </a:t>
            </a:r>
            <a:r>
              <a:rPr lang="en-US" sz="1800" dirty="0" err="1">
                <a:latin typeface="Century Schoolbook" panose="02040604050505020304" pitchFamily="18" charset="0"/>
              </a:rPr>
              <a:t>Latorre</a:t>
            </a:r>
            <a:r>
              <a:rPr lang="en-US" sz="1800" dirty="0">
                <a:latin typeface="Century Schoolbook" panose="02040604050505020304" pitchFamily="18" charset="0"/>
              </a:rPr>
              <a:t> (eds.), </a:t>
            </a:r>
            <a:r>
              <a:rPr lang="en-US" sz="1800" i="1" dirty="0">
                <a:latin typeface="Century Schoolbook" panose="02040604050505020304" pitchFamily="18" charset="0"/>
              </a:rPr>
              <a:t>New Trends on Human–Computer Interaction</a:t>
            </a:r>
            <a:r>
              <a:rPr lang="en-US" sz="1800" dirty="0">
                <a:latin typeface="Century Schoolbook" panose="02040604050505020304" pitchFamily="18" charset="0"/>
              </a:rPr>
              <a:t>. Springer, London. </a:t>
            </a:r>
          </a:p>
          <a:p>
            <a:pPr algn="just"/>
            <a:r>
              <a:rPr lang="en-US" sz="1800" dirty="0">
                <a:latin typeface="Century Schoolbook" panose="02040604050505020304" pitchFamily="18" charset="0"/>
              </a:rPr>
              <a:t>He, Z., </a:t>
            </a:r>
            <a:r>
              <a:rPr lang="en-US" sz="1800" dirty="0" err="1">
                <a:latin typeface="Century Schoolbook" panose="02040604050505020304" pitchFamily="18" charset="0"/>
              </a:rPr>
              <a:t>Lv</a:t>
            </a:r>
            <a:r>
              <a:rPr lang="en-US" sz="1800" dirty="0">
                <a:latin typeface="Century Schoolbook" panose="02040604050505020304" pitchFamily="18" charset="0"/>
              </a:rPr>
              <a:t>, C., Peng, D. &amp; D. Yu. (2017). “A speech recognition-based interaction approach applying to immersive virtual maintenance simulation”, </a:t>
            </a:r>
            <a:r>
              <a:rPr lang="en-US" sz="1800" i="1" dirty="0">
                <a:latin typeface="Century Schoolbook" panose="02040604050505020304" pitchFamily="18" charset="0"/>
              </a:rPr>
              <a:t>Second International Conference on Reliability Systems Engineering </a:t>
            </a:r>
            <a:r>
              <a:rPr lang="en-US" sz="1800" dirty="0">
                <a:latin typeface="Century Schoolbook" panose="02040604050505020304" pitchFamily="18" charset="0"/>
              </a:rPr>
              <a:t>(ICRSE). </a:t>
            </a:r>
          </a:p>
          <a:p>
            <a:pPr algn="just"/>
            <a:r>
              <a:rPr lang="en-US" sz="1800" dirty="0">
                <a:latin typeface="Century Schoolbook" panose="02040604050505020304" pitchFamily="18" charset="0"/>
              </a:rPr>
              <a:t>Moore, S., Pan, D., &amp; M. Engineer (2017). “A case study on using voice technology to assist the museum visitor”</a:t>
            </a:r>
            <a:r>
              <a:rPr lang="en-US" sz="1800" i="1" dirty="0">
                <a:latin typeface="Century Schoolbook" panose="02040604050505020304" pitchFamily="18" charset="0"/>
              </a:rPr>
              <a:t>. MW17 Museums Web.</a:t>
            </a:r>
          </a:p>
          <a:p>
            <a:pPr algn="just"/>
            <a:r>
              <a:rPr lang="en-US" sz="1800" dirty="0" err="1">
                <a:latin typeface="Century Schoolbook" panose="02040604050505020304" pitchFamily="18" charset="0"/>
              </a:rPr>
              <a:t>Nooriafshar</a:t>
            </a:r>
            <a:r>
              <a:rPr lang="en-US" sz="1800" dirty="0">
                <a:latin typeface="Century Schoolbook" panose="02040604050505020304" pitchFamily="18" charset="0"/>
              </a:rPr>
              <a:t>, M. (2015). Application of Speech Recognition Technology to Virtual Reality System. </a:t>
            </a:r>
            <a:r>
              <a:rPr lang="en-US" sz="1800" i="1" dirty="0">
                <a:latin typeface="Century Schoolbook" panose="02040604050505020304" pitchFamily="18" charset="0"/>
              </a:rPr>
              <a:t>Proceedings of the 2015 International Industrial Informatics and Computer Engineering Conference</a:t>
            </a:r>
            <a:r>
              <a:rPr lang="en-US" sz="1800" dirty="0">
                <a:latin typeface="Century Schoolbook" panose="02040604050505020304" pitchFamily="18" charset="0"/>
              </a:rPr>
              <a:t>.</a:t>
            </a:r>
          </a:p>
          <a:p>
            <a:pPr algn="just"/>
            <a:r>
              <a:rPr lang="en-US" sz="1800" dirty="0" err="1">
                <a:latin typeface="Century Schoolbook" panose="02040604050505020304" pitchFamily="18" charset="0"/>
              </a:rPr>
              <a:t>Stedmon</a:t>
            </a:r>
            <a:r>
              <a:rPr lang="en-US" sz="1800" dirty="0">
                <a:latin typeface="Century Schoolbook" panose="02040604050505020304" pitchFamily="18" charset="0"/>
              </a:rPr>
              <a:t>, A. W., Patel, H., Sharples, S. C., &amp; J. R. Wilson (2011). “Developing speech input for virtual reality applications: A reality based interaction approach”. </a:t>
            </a:r>
            <a:r>
              <a:rPr lang="en-US" sz="1800" i="1" dirty="0">
                <a:latin typeface="Century Schoolbook" panose="02040604050505020304" pitchFamily="18" charset="0"/>
              </a:rPr>
              <a:t>International Journal of Human-Computer Studies</a:t>
            </a:r>
            <a:r>
              <a:rPr lang="en-US" sz="1800">
                <a:latin typeface="Century Schoolbook" panose="02040604050505020304" pitchFamily="18" charset="0"/>
              </a:rPr>
              <a:t>, 69 (</a:t>
            </a:r>
            <a:r>
              <a:rPr lang="en-US" sz="1800" dirty="0">
                <a:latin typeface="Century Schoolbook" panose="02040604050505020304" pitchFamily="18" charset="0"/>
              </a:rPr>
              <a:t>1-2</a:t>
            </a:r>
            <a:r>
              <a:rPr lang="en-US" sz="1800">
                <a:latin typeface="Century Schoolbook" panose="02040604050505020304" pitchFamily="18" charset="0"/>
              </a:rPr>
              <a:t>): 3–8.</a:t>
            </a:r>
            <a:endParaRPr lang="en-US" sz="1800" dirty="0">
              <a:latin typeface="Century Schoolbook" panose="02040604050505020304" pitchFamily="18" charset="0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17F0C0F8-8563-ECA0-F25F-478EA974E924}"/>
              </a:ext>
            </a:extLst>
          </p:cNvPr>
          <p:cNvSpPr txBox="1">
            <a:spLocks/>
          </p:cNvSpPr>
          <p:nvPr/>
        </p:nvSpPr>
        <p:spPr>
          <a:xfrm>
            <a:off x="369094" y="75869"/>
            <a:ext cx="100060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latin typeface="Century Schoolbook" panose="02040604050505020304" pitchFamily="18" charset="0"/>
              </a:rPr>
              <a:t>Possible bibliographical references</a:t>
            </a:r>
            <a:endParaRPr lang="en-US" sz="35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7463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803</Words>
  <Application>Microsoft Macintosh PowerPoint</Application>
  <PresentationFormat>Widescreen</PresentationFormat>
  <Paragraphs>72</Paragraphs>
  <Slides>9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Century Schoolbook</vt:lpstr>
      <vt:lpstr>Tema di Office</vt:lpstr>
      <vt:lpstr>ProvokArt</vt:lpstr>
      <vt:lpstr>The context. MakArt Project</vt:lpstr>
      <vt:lpstr>Presentazione standard di PowerPoint</vt:lpstr>
      <vt:lpstr>The environment and the  hardware.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ProvokArt</dc:title>
  <dc:creator>Manuele Veggi - manuele.veggi@studio.unibo.it</dc:creator>
  <cp:lastModifiedBy>Manuele Veggi - manuele.veggi@studio.unibo.it</cp:lastModifiedBy>
  <cp:revision>7</cp:revision>
  <dcterms:created xsi:type="dcterms:W3CDTF">2023-02-18T13:41:57Z</dcterms:created>
  <dcterms:modified xsi:type="dcterms:W3CDTF">2023-02-22T13:04:57Z</dcterms:modified>
</cp:coreProperties>
</file>